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bin" ContentType="application/vnd.openxmlformats-officedocument.oleObject"/>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75" r:id="rId4"/>
    <p:sldId id="276" r:id="rId5"/>
    <p:sldId id="278" r:id="rId6"/>
    <p:sldId id="279" r:id="rId7"/>
    <p:sldId id="277" r:id="rId8"/>
    <p:sldId id="281" r:id="rId9"/>
    <p:sldId id="280" r:id="rId10"/>
    <p:sldId id="282" r:id="rId11"/>
    <p:sldId id="284" r:id="rId12"/>
    <p:sldId id="285" r:id="rId13"/>
    <p:sldId id="286" r:id="rId14"/>
    <p:sldId id="283" r:id="rId15"/>
    <p:sldId id="287" r:id="rId16"/>
    <p:sldId id="288" r:id="rId17"/>
    <p:sldId id="289"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5" d="100"/>
          <a:sy n="65" d="100"/>
        </p:scale>
        <p:origin x="-1296" y="-6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D2CD8C9-BE6A-43AA-8F01-B0256BD9D09E}" type="datetimeFigureOut">
              <a:rPr lang="en-US" smtClean="0"/>
              <a:pPr/>
              <a:t>2/25/2024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D2CD8C9-BE6A-43AA-8F01-B0256BD9D09E}" type="datetimeFigureOut">
              <a:rPr lang="en-US" smtClean="0"/>
              <a:pPr/>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D2CD8C9-BE6A-43AA-8F01-B0256BD9D09E}" type="datetimeFigureOut">
              <a:rPr lang="en-US" smtClean="0"/>
              <a:pPr/>
              <a:t>2/25/2024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D2CD8C9-BE6A-43AA-8F01-B0256BD9D09E}" type="datetimeFigureOut">
              <a:rPr lang="en-US" smtClean="0"/>
              <a:pPr/>
              <a:t>2/25/2024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2CD8C9-BE6A-43AA-8F01-B0256BD9D09E}" type="datetimeFigureOut">
              <a:rPr lang="en-US" smtClean="0"/>
              <a:pPr/>
              <a:t>2/25/2024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2CD8C9-BE6A-43AA-8F01-B0256BD9D09E}" type="datetimeFigureOut">
              <a:rPr lang="en-US" smtClean="0"/>
              <a:pPr/>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2CD8C9-BE6A-43AA-8F01-B0256BD9D09E}" type="datetimeFigureOut">
              <a:rPr lang="en-US" smtClean="0"/>
              <a:pPr/>
              <a:t>2/25/2024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2CD8C9-BE6A-43AA-8F01-B0256BD9D09E}" type="datetimeFigureOut">
              <a:rPr lang="en-US" smtClean="0"/>
              <a:pPr/>
              <a:t>2/25/2024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09F936-1484-4A0E-83A5-3E27D4568DB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10.v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xml"/><Relationship Id="rId1" Type="http://schemas.openxmlformats.org/officeDocument/2006/relationships/vmlDrawing" Target="../drawings/vmlDrawing11.v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1.xml"/><Relationship Id="rId1" Type="http://schemas.openxmlformats.org/officeDocument/2006/relationships/vmlDrawing" Target="../drawings/vmlDrawing12.v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1.xml"/><Relationship Id="rId1" Type="http://schemas.openxmlformats.org/officeDocument/2006/relationships/vmlDrawing" Target="../drawings/vmlDrawing13.v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1.xml"/><Relationship Id="rId1" Type="http://schemas.openxmlformats.org/officeDocument/2006/relationships/vmlDrawing" Target="../drawings/vmlDrawing14.v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xml"/><Relationship Id="rId1" Type="http://schemas.openxmlformats.org/officeDocument/2006/relationships/vmlDrawing" Target="../drawings/vmlDrawing15.v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1.xml"/><Relationship Id="rId1" Type="http://schemas.openxmlformats.org/officeDocument/2006/relationships/vmlDrawing" Target="../drawings/vmlDrawing16.v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1.xml"/><Relationship Id="rId1" Type="http://schemas.openxmlformats.org/officeDocument/2006/relationships/vmlDrawing" Target="../drawings/vmlDrawing17.v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3.v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xml"/><Relationship Id="rId1" Type="http://schemas.openxmlformats.org/officeDocument/2006/relationships/vmlDrawing" Target="../drawings/vmlDrawing4.v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5.v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xml"/><Relationship Id="rId1" Type="http://schemas.openxmlformats.org/officeDocument/2006/relationships/vmlDrawing" Target="../drawings/vmlDrawing6.v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7.v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8.v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9.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9512" y="2204864"/>
            <a:ext cx="8856984" cy="1470025"/>
          </a:xfrm>
        </p:spPr>
        <p:txBody>
          <a:bodyPr>
            <a:noAutofit/>
          </a:bodyPr>
          <a:lstStyle/>
          <a:p>
            <a:r>
              <a:rPr lang="en-IN" sz="3200" dirty="0" smtClean="0">
                <a:solidFill>
                  <a:schemeClr val="tx2">
                    <a:lumMod val="50000"/>
                  </a:schemeClr>
                </a:solidFill>
                <a:latin typeface="Broadway" pitchFamily="82" charset="0"/>
              </a:rPr>
              <a:t>Dimensionality Reduction</a:t>
            </a:r>
            <a:endParaRPr lang="en-IN" sz="3200" dirty="0">
              <a:solidFill>
                <a:schemeClr val="tx2">
                  <a:lumMod val="50000"/>
                </a:schemeClr>
              </a:solidFill>
              <a:latin typeface="Broadway" pitchFamily="82" charset="0"/>
            </a:endParaRPr>
          </a:p>
        </p:txBody>
      </p:sp>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1026" r:id="rId3" imgW="13937020" imgH="5409524" progId="">
              <p:embed/>
            </p:oleObj>
          </a:graphicData>
        </a:graphic>
      </p:graphicFrame>
      <p:cxnSp>
        <p:nvCxnSpPr>
          <p:cNvPr id="6" name="Straight Connector 5"/>
          <p:cNvCxnSpPr/>
          <p:nvPr/>
        </p:nvCxnSpPr>
        <p:spPr>
          <a:xfrm>
            <a:off x="1043608" y="3789040"/>
            <a:ext cx="7056784" cy="0"/>
          </a:xfrm>
          <a:prstGeom prst="line">
            <a:avLst/>
          </a:prstGeom>
        </p:spPr>
        <p:style>
          <a:lnRef idx="3">
            <a:schemeClr val="accent6"/>
          </a:lnRef>
          <a:fillRef idx="0">
            <a:schemeClr val="accent6"/>
          </a:fillRef>
          <a:effectRef idx="2">
            <a:schemeClr val="accent6"/>
          </a:effectRef>
          <a:fontRef idx="minor">
            <a:schemeClr val="tx1"/>
          </a:fontRef>
        </p:style>
      </p:cxnSp>
      <p:sp>
        <p:nvSpPr>
          <p:cNvPr id="5" name="TextBox 4"/>
          <p:cNvSpPr txBox="1"/>
          <p:nvPr/>
        </p:nvSpPr>
        <p:spPr>
          <a:xfrm>
            <a:off x="3822852" y="3918247"/>
            <a:ext cx="1770356" cy="461665"/>
          </a:xfrm>
          <a:prstGeom prst="rect">
            <a:avLst/>
          </a:prstGeom>
          <a:noFill/>
        </p:spPr>
        <p:txBody>
          <a:bodyPr wrap="none" rtlCol="0">
            <a:spAutoFit/>
          </a:bodyPr>
          <a:lstStyle/>
          <a:p>
            <a:r>
              <a:rPr lang="en-US" sz="2400" dirty="0">
                <a:solidFill>
                  <a:schemeClr val="accent1">
                    <a:lumMod val="75000"/>
                  </a:schemeClr>
                </a:solidFill>
                <a:latin typeface="Arial Rounded MT Bold" pitchFamily="34" charset="0"/>
              </a:rPr>
              <a:t>Lecture </a:t>
            </a:r>
            <a:r>
              <a:rPr lang="en-US" sz="2400" dirty="0" smtClean="0">
                <a:solidFill>
                  <a:schemeClr val="accent1">
                    <a:lumMod val="75000"/>
                  </a:schemeClr>
                </a:solidFill>
                <a:latin typeface="Arial Rounded MT Bold" pitchFamily="34" charset="0"/>
              </a:rPr>
              <a:t>#1</a:t>
            </a:r>
            <a:endParaRPr lang="en-IN" sz="2400" dirty="0">
              <a:solidFill>
                <a:schemeClr val="accent1">
                  <a:lumMod val="75000"/>
                </a:schemeClr>
              </a:solidFill>
              <a:latin typeface="Arial Rounded MT Bold" pitchFamily="34" charset="0"/>
            </a:endParaRPr>
          </a:p>
        </p:txBody>
      </p:sp>
      <p:sp>
        <p:nvSpPr>
          <p:cNvPr id="7" name="Subtitle 6"/>
          <p:cNvSpPr>
            <a:spLocks noGrp="1"/>
          </p:cNvSpPr>
          <p:nvPr>
            <p:ph type="subTitle" idx="1"/>
          </p:nvPr>
        </p:nvSpPr>
        <p:spPr>
          <a:xfrm>
            <a:off x="1043608" y="4379912"/>
            <a:ext cx="7056784" cy="1752600"/>
          </a:xfrm>
        </p:spPr>
        <p:txBody>
          <a:bodyPr/>
          <a:lstStyle/>
          <a:p>
            <a:r>
              <a:rPr lang="en-US" dirty="0" smtClean="0">
                <a:latin typeface="Verdana"/>
              </a:rPr>
              <a:t>statistics of dataset</a:t>
            </a:r>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INT25411 INT254</a:t>
            </a:r>
            <a:endParaRPr lang="en-IN" dirty="0"/>
          </a:p>
        </p:txBody>
      </p:sp>
      <p:pic>
        <p:nvPicPr>
          <p:cNvPr id="1150" name="Picture 126" descr="Related image">
            <a:extLst>
              <a:ext uri="{FF2B5EF4-FFF2-40B4-BE49-F238E27FC236}">
                <a16:creationId xmlns="" xmlns:a16="http://schemas.microsoft.com/office/drawing/2014/main" id="{15957954-4057-4B73-AEC5-133A6D3D2FEC}"/>
              </a:ext>
            </a:extLst>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7054026" y="4800605"/>
            <a:ext cx="1962150" cy="196215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7106"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IN" sz="3600" dirty="0" smtClean="0"/>
              <a:t>PCA Algorithm-:</a:t>
            </a:r>
          </a:p>
          <a:p>
            <a:pPr algn="just"/>
            <a:r>
              <a:rPr lang="en-IN" sz="2000" dirty="0" smtClean="0"/>
              <a:t> </a:t>
            </a:r>
            <a:r>
              <a:rPr lang="en-US" sz="2000" dirty="0" smtClean="0">
                <a:solidFill>
                  <a:srgbClr val="0D0D0D"/>
                </a:solidFill>
                <a:latin typeface="Times New Roman" pitchFamily="18" charset="0"/>
                <a:cs typeface="Times New Roman" pitchFamily="18" charset="0"/>
              </a:rPr>
              <a:t>The steps involved in PCA Algorithm are as follows-</a:t>
            </a:r>
          </a:p>
          <a:p>
            <a:pPr algn="just"/>
            <a:r>
              <a:rPr lang="en-US" sz="2000" dirty="0" smtClean="0">
                <a:solidFill>
                  <a:srgbClr val="0D0D0D"/>
                </a:solidFill>
                <a:latin typeface="Times New Roman" pitchFamily="18" charset="0"/>
                <a:cs typeface="Times New Roman" pitchFamily="18" charset="0"/>
              </a:rPr>
              <a:t>Step-01: Get data.</a:t>
            </a:r>
          </a:p>
          <a:p>
            <a:pPr algn="just"/>
            <a:r>
              <a:rPr lang="en-US" sz="2000" dirty="0" smtClean="0">
                <a:solidFill>
                  <a:srgbClr val="0D0D0D"/>
                </a:solidFill>
                <a:latin typeface="Times New Roman" pitchFamily="18" charset="0"/>
                <a:cs typeface="Times New Roman" pitchFamily="18" charset="0"/>
              </a:rPr>
              <a:t>Step-02: Compute the mean vector (µ).</a:t>
            </a:r>
          </a:p>
          <a:p>
            <a:pPr algn="just"/>
            <a:r>
              <a:rPr lang="en-US" sz="2000" dirty="0" smtClean="0">
                <a:solidFill>
                  <a:srgbClr val="0D0D0D"/>
                </a:solidFill>
                <a:latin typeface="Times New Roman" pitchFamily="18" charset="0"/>
                <a:cs typeface="Times New Roman" pitchFamily="18" charset="0"/>
              </a:rPr>
              <a:t>Step-03: Subtract mean from the given data.</a:t>
            </a:r>
          </a:p>
          <a:p>
            <a:pPr algn="just"/>
            <a:r>
              <a:rPr lang="en-US" sz="2000" dirty="0" smtClean="0">
                <a:solidFill>
                  <a:srgbClr val="0D0D0D"/>
                </a:solidFill>
                <a:latin typeface="Times New Roman" pitchFamily="18" charset="0"/>
                <a:cs typeface="Times New Roman" pitchFamily="18" charset="0"/>
              </a:rPr>
              <a:t>Step-04: Calculate the covariance matrix.</a:t>
            </a:r>
          </a:p>
          <a:p>
            <a:pPr algn="just"/>
            <a:r>
              <a:rPr lang="en-US" sz="2000" dirty="0" smtClean="0">
                <a:solidFill>
                  <a:srgbClr val="0D0D0D"/>
                </a:solidFill>
                <a:latin typeface="Times New Roman" pitchFamily="18" charset="0"/>
                <a:cs typeface="Times New Roman" pitchFamily="18" charset="0"/>
              </a:rPr>
              <a:t>Step-05: Calculate the </a:t>
            </a:r>
            <a:r>
              <a:rPr lang="en-US" sz="2000" dirty="0" err="1" smtClean="0">
                <a:solidFill>
                  <a:srgbClr val="0D0D0D"/>
                </a:solidFill>
                <a:latin typeface="Times New Roman" pitchFamily="18" charset="0"/>
                <a:cs typeface="Times New Roman" pitchFamily="18" charset="0"/>
              </a:rPr>
              <a:t>eigen</a:t>
            </a:r>
            <a:r>
              <a:rPr lang="en-US" sz="2000" dirty="0" smtClean="0">
                <a:solidFill>
                  <a:srgbClr val="0D0D0D"/>
                </a:solidFill>
                <a:latin typeface="Times New Roman" pitchFamily="18" charset="0"/>
                <a:cs typeface="Times New Roman" pitchFamily="18" charset="0"/>
              </a:rPr>
              <a:t> vectors and </a:t>
            </a:r>
            <a:r>
              <a:rPr lang="en-US" sz="2000" dirty="0" err="1" smtClean="0">
                <a:solidFill>
                  <a:srgbClr val="0D0D0D"/>
                </a:solidFill>
                <a:latin typeface="Times New Roman" pitchFamily="18" charset="0"/>
                <a:cs typeface="Times New Roman" pitchFamily="18" charset="0"/>
              </a:rPr>
              <a:t>eigen</a:t>
            </a:r>
            <a:r>
              <a:rPr lang="en-US" sz="2000" dirty="0" smtClean="0">
                <a:solidFill>
                  <a:srgbClr val="0D0D0D"/>
                </a:solidFill>
                <a:latin typeface="Times New Roman" pitchFamily="18" charset="0"/>
                <a:cs typeface="Times New Roman" pitchFamily="18" charset="0"/>
              </a:rPr>
              <a:t> values of the covariance matrix.</a:t>
            </a:r>
          </a:p>
          <a:p>
            <a:pPr algn="just">
              <a:buFont typeface="Arial" pitchFamily="34" charset="0"/>
              <a:buChar char="•"/>
            </a:pPr>
            <a:endParaRPr lang="en-IN" sz="2000" dirty="0" smtClean="0"/>
          </a:p>
          <a:p>
            <a:pPr algn="l"/>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9154"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US" sz="3600" dirty="0" smtClean="0">
                <a:latin typeface="Verdana"/>
              </a:rPr>
              <a:t>Problem Setting and PCA Objective</a:t>
            </a:r>
            <a:r>
              <a:rPr lang="en-IN" sz="3600" dirty="0" smtClean="0"/>
              <a:t>:</a:t>
            </a:r>
          </a:p>
          <a:p>
            <a:pPr algn="just">
              <a:buFont typeface="Arial" pitchFamily="34" charset="0"/>
              <a:buChar char="•"/>
            </a:pPr>
            <a:r>
              <a:rPr lang="en-IN" sz="2000" dirty="0" smtClean="0"/>
              <a:t> </a:t>
            </a:r>
            <a:r>
              <a:rPr lang="en-US" sz="2000" dirty="0" smtClean="0">
                <a:solidFill>
                  <a:srgbClr val="0D0D0D"/>
                </a:solidFill>
                <a:latin typeface="Times New Roman" pitchFamily="18" charset="0"/>
                <a:cs typeface="Times New Roman" pitchFamily="18" charset="0"/>
              </a:rPr>
              <a:t>Principal Component Analysis (PCA) is used to reduce the dimensionality of a data set by finding a new set of variables, smaller than the original set of variables, retaining most of the sample’s information, and useful for the regression and classification of data.</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Classification in machine learning can require two or more categories of a given data set. Therefore, it generates a probability score to assign the data into a specific category, such as spam or not spam, yes or no, disease or no disease, red or green, male or female, etc.</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Regression is a statistical method used in finance, investing, and other disciplines that attempts to determine the strength and character of the relationship between one dependent variable and a series of other variables (known as independent variables).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Ex-: You want to see the effect of studying or sleeping on a test score. In the example, “test score” is the dependent variable. “Studying” or “sleeping” is the independent variable because these factors impact how much a student scores on the test.</a:t>
            </a:r>
          </a:p>
          <a:p>
            <a:pPr algn="just">
              <a:buFont typeface="Arial" pitchFamily="34" charset="0"/>
              <a:buChar char="•"/>
            </a:pPr>
            <a:endParaRPr lang="en-IN" sz="2000" dirty="0" smtClean="0"/>
          </a:p>
          <a:p>
            <a:pPr algn="l"/>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50178"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US" sz="3600" dirty="0" smtClean="0">
                <a:latin typeface="Verdana"/>
              </a:rPr>
              <a:t>Problem Setting and PCA Objective</a:t>
            </a:r>
            <a:r>
              <a:rPr lang="en-IN" sz="3600" dirty="0" smtClean="0"/>
              <a: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The main objectives of PCA are:</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Dimensionality Reduction: PCA aims to reduce the number of dimensions (or features) in a dataset while retaining as much relevant information as possible. This is particularly useful when dealing with high-dimensional data, as it can simplify subsequent analyses, visualization, and model building.</a:t>
            </a:r>
          </a:p>
          <a:p>
            <a:pPr algn="just">
              <a:buFont typeface="Arial" pitchFamily="34" charset="0"/>
              <a:buChar char="•"/>
            </a:pPr>
            <a:r>
              <a:rPr lang="en-US" sz="2000" dirty="0" err="1" smtClean="0">
                <a:solidFill>
                  <a:srgbClr val="0D0D0D"/>
                </a:solidFill>
                <a:latin typeface="Times New Roman" pitchFamily="18" charset="0"/>
                <a:cs typeface="Times New Roman" pitchFamily="18" charset="0"/>
              </a:rPr>
              <a:t>Decorrelation</a:t>
            </a:r>
            <a:r>
              <a:rPr lang="en-US" sz="2000" dirty="0" smtClean="0">
                <a:solidFill>
                  <a:srgbClr val="0D0D0D"/>
                </a:solidFill>
                <a:latin typeface="Times New Roman" pitchFamily="18" charset="0"/>
                <a:cs typeface="Times New Roman" pitchFamily="18" charset="0"/>
              </a:rPr>
              <a:t>: PCA seeks to find a set of orthogonal axes (principal components) along which the data varies the most. By doing so, PCA removes correlations between features, which can be beneficial for certain algorithms and analyses that assume feature independence.</a:t>
            </a:r>
          </a:p>
          <a:p>
            <a:pPr algn="just">
              <a:buFont typeface="Arial" pitchFamily="34" charset="0"/>
              <a:buChar char="•"/>
            </a:pPr>
            <a:r>
              <a:rPr lang="en-IN"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Variance Maximization: PCA orders the principal components in such a way that the first few components capture the maximum amount of variability (or variance) present in the original data. This helps ensure that important patterns or structures in the data are preserved in the reduced-dimensional space.</a:t>
            </a:r>
          </a:p>
          <a:p>
            <a:pPr algn="just"/>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51202"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US" sz="3600" dirty="0" smtClean="0">
                <a:latin typeface="Verdana"/>
              </a:rPr>
              <a:t>Problem Setting and PCA Objective</a:t>
            </a:r>
            <a:r>
              <a:rPr lang="en-IN" sz="3600" dirty="0" smtClean="0"/>
              <a: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Feature Compression: PCA can be seen as a compression technique where the original features are transformed into a smaller set of principal components. This compressed representation requires fewer dimensions to represent the data, leading to reduced storage requirements and computational complexity.</a:t>
            </a:r>
          </a:p>
          <a:p>
            <a:pPr algn="just">
              <a:buFont typeface="Arial" pitchFamily="34" charset="0"/>
              <a:buChar char="•"/>
            </a:pPr>
            <a:r>
              <a:rPr lang="en-IN"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Data Visualization: PCA can aid in visualizing high-dimensional data by projecting it onto a lower-dimensional subspace while preserving the most important aspects of the data's variability. This allows for easier visualization and interpretation of complex datasets.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Noise Reduction: In some cases, PCA can help in reducing the impact of noise in the data by focusing on the dominant patterns or structures while filtering out noise that may be present in less significant dimensions.</a:t>
            </a:r>
          </a:p>
          <a:p>
            <a:pPr algn="just"/>
            <a:r>
              <a:rPr lang="en-US" sz="2000" dirty="0" smtClean="0">
                <a:solidFill>
                  <a:srgbClr val="0D0D0D"/>
                </a:solidFill>
                <a:latin typeface="Times New Roman" pitchFamily="18" charset="0"/>
                <a:cs typeface="Times New Roman" pitchFamily="18" charset="0"/>
              </a:rPr>
              <a:t/>
            </a:r>
            <a:br>
              <a:rPr lang="en-US" sz="2000" dirty="0" smtClean="0">
                <a:solidFill>
                  <a:srgbClr val="0D0D0D"/>
                </a:solidFill>
                <a:latin typeface="Times New Roman" pitchFamily="18" charset="0"/>
                <a:cs typeface="Times New Roman" pitchFamily="18" charset="0"/>
              </a:rPr>
            </a:br>
            <a:r>
              <a:rPr lang="en-US" sz="2000" dirty="0" smtClean="0">
                <a:solidFill>
                  <a:srgbClr val="0D0D0D"/>
                </a:solidFill>
                <a:latin typeface="Times New Roman" pitchFamily="18" charset="0"/>
                <a:cs typeface="Times New Roman" pitchFamily="18" charset="0"/>
              </a:rPr>
              <a:t>Overall, the objective of PCA is to find a lower-dimensional representation of the data that retains as much of the essential information as possible, making it easier to analyze, visualize, and understand complex datasets.</a:t>
            </a:r>
            <a:endParaRPr lang="en-IN" sz="2000" dirty="0" smtClean="0">
              <a:solidFill>
                <a:srgbClr val="0D0D0D"/>
              </a:solidFill>
              <a:latin typeface="Times New Roman" pitchFamily="18" charset="0"/>
              <a:cs typeface="Times New Roman" pitchFamily="18" charset="0"/>
            </a:endParaRPr>
          </a:p>
          <a:p>
            <a:pPr algn="l"/>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8130"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IN" sz="3600" dirty="0" smtClean="0"/>
              <a:t>Orthogonal Projection:</a:t>
            </a:r>
          </a:p>
          <a:p>
            <a:pPr algn="just">
              <a:buFont typeface="Arial" pitchFamily="34" charset="0"/>
              <a:buChar char="•"/>
            </a:pPr>
            <a:r>
              <a:rPr lang="en-IN" sz="2000" dirty="0" smtClean="0"/>
              <a:t> </a:t>
            </a:r>
            <a:r>
              <a:rPr lang="en-US" sz="2000" dirty="0" smtClean="0">
                <a:solidFill>
                  <a:srgbClr val="0D0D0D"/>
                </a:solidFill>
                <a:latin typeface="Times New Roman" pitchFamily="18" charset="0"/>
                <a:cs typeface="Times New Roman" pitchFamily="18" charset="0"/>
              </a:rPr>
              <a:t>An orthogonal projection is a transformation that maps a vector onto a subspace while preserving the </a:t>
            </a:r>
            <a:r>
              <a:rPr lang="en-US" sz="2000" dirty="0" err="1" smtClean="0">
                <a:solidFill>
                  <a:srgbClr val="0D0D0D"/>
                </a:solidFill>
                <a:latin typeface="Times New Roman" pitchFamily="18" charset="0"/>
                <a:cs typeface="Times New Roman" pitchFamily="18" charset="0"/>
              </a:rPr>
              <a:t>orthogonality</a:t>
            </a:r>
            <a:r>
              <a:rPr lang="en-US" sz="2000" dirty="0" smtClean="0">
                <a:solidFill>
                  <a:srgbClr val="0D0D0D"/>
                </a:solidFill>
                <a:latin typeface="Times New Roman" pitchFamily="18" charset="0"/>
                <a:cs typeface="Times New Roman" pitchFamily="18" charset="0"/>
              </a:rPr>
              <a:t> (perpendicularity) between the original vector and the subspace.</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Orthogonal projections are fundamental in PCA because PCA aims to find a set of orthogonal axes (principal components) onto which the data can be projected in such a way that the projected variance is maximized.</a:t>
            </a:r>
            <a:endParaRPr lang="en-IN" sz="2000" dirty="0" smtClean="0">
              <a:solidFill>
                <a:srgbClr val="0D0D0D"/>
              </a:solidFill>
              <a:latin typeface="Times New Roman" pitchFamily="18" charset="0"/>
              <a:cs typeface="Times New Roman" pitchFamily="18" charset="0"/>
            </a:endParaRP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Orthogonal projections simplify the representation of data by reducing it to a lower-dimensional space while preserving important relationships and structures.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They assist the identification of the most significant directions (principal components) along which the data varies the most, thus capturing the essential information in the data.</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Orthogonal projections are not limited to PCA but are also used in other dimensionality reduction techniques, such as Linear Discriminant Analysis (LDA), Singular Value Decomposition (SVD), and Independent Component Analysis (ICA), where preserving </a:t>
            </a:r>
            <a:r>
              <a:rPr lang="en-US" sz="2000" dirty="0" err="1" smtClean="0">
                <a:solidFill>
                  <a:srgbClr val="0D0D0D"/>
                </a:solidFill>
                <a:latin typeface="Times New Roman" pitchFamily="18" charset="0"/>
                <a:cs typeface="Times New Roman" pitchFamily="18" charset="0"/>
              </a:rPr>
              <a:t>orthogonality</a:t>
            </a:r>
            <a:r>
              <a:rPr lang="en-US" sz="2000" dirty="0" smtClean="0">
                <a:solidFill>
                  <a:srgbClr val="0D0D0D"/>
                </a:solidFill>
                <a:latin typeface="Times New Roman" pitchFamily="18" charset="0"/>
                <a:cs typeface="Times New Roman" pitchFamily="18" charset="0"/>
              </a:rPr>
              <a:t> or independence is crucial.</a:t>
            </a: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52226"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fontScale="77500" lnSpcReduction="20000"/>
          </a:bodyPr>
          <a:lstStyle/>
          <a:p>
            <a:pPr fontAlgn="base"/>
            <a:r>
              <a:rPr lang="en-US" dirty="0" smtClean="0">
                <a:solidFill>
                  <a:srgbClr val="0D0D0D"/>
                </a:solidFill>
                <a:latin typeface="Times New Roman" pitchFamily="18" charset="0"/>
                <a:cs typeface="Times New Roman" pitchFamily="18" charset="0"/>
              </a:rPr>
              <a:t>Linear Discriminant Analysis</a:t>
            </a:r>
          </a:p>
          <a:p>
            <a:pPr algn="just">
              <a:buFont typeface="Arial" pitchFamily="34" charset="0"/>
              <a:buChar char="•"/>
            </a:pPr>
            <a:r>
              <a:rPr lang="en-IN" sz="2200" dirty="0" smtClean="0">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Linear Discriminant Analysis (LDA) is a supervised learning algorithm used for classification tasks in machine </a:t>
            </a:r>
            <a:r>
              <a:rPr lang="en-US" sz="2200" dirty="0" smtClean="0">
                <a:solidFill>
                  <a:srgbClr val="0D0D0D"/>
                </a:solidFill>
                <a:latin typeface="Times New Roman" pitchFamily="18" charset="0"/>
                <a:cs typeface="Times New Roman" pitchFamily="18" charset="0"/>
              </a:rPr>
              <a:t>learning.</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It is a technique used to find a linear combination of features that best separates the classes in a dataset</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A</a:t>
            </a:r>
            <a:r>
              <a:rPr lang="en-US" sz="2200" dirty="0" smtClean="0">
                <a:solidFill>
                  <a:srgbClr val="0D0D0D"/>
                </a:solidFill>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linear combination is an expression constructed from a set of terms by multiplying each term by a constant and adding the results (e.g. a linear combination of x and y would be any expression of the form ax + by, where a and b are constants</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LDA works by projecting the data onto a lower-dimensional space that maximizes the separation between the classes</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a:t>
            </a:r>
            <a:r>
              <a:rPr lang="en-US" sz="2200" dirty="0" smtClean="0">
                <a:solidFill>
                  <a:srgbClr val="0D0D0D"/>
                </a:solidFill>
                <a:latin typeface="Times New Roman" pitchFamily="18" charset="0"/>
                <a:cs typeface="Times New Roman" pitchFamily="18" charset="0"/>
              </a:rPr>
              <a:t>It is a simple and computationally efficient algorithm</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It can work well even when the number of features is much larger than the number of training samples</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It can handle </a:t>
            </a:r>
            <a:r>
              <a:rPr lang="en-US" sz="2200" dirty="0" err="1" smtClean="0">
                <a:solidFill>
                  <a:srgbClr val="0D0D0D"/>
                </a:solidFill>
                <a:latin typeface="Times New Roman" pitchFamily="18" charset="0"/>
                <a:cs typeface="Times New Roman" pitchFamily="18" charset="0"/>
              </a:rPr>
              <a:t>multicollinearity</a:t>
            </a:r>
            <a:r>
              <a:rPr lang="en-US" sz="2200" dirty="0" smtClean="0">
                <a:solidFill>
                  <a:srgbClr val="0D0D0D"/>
                </a:solidFill>
                <a:latin typeface="Times New Roman" pitchFamily="18" charset="0"/>
                <a:cs typeface="Times New Roman" pitchFamily="18" charset="0"/>
              </a:rPr>
              <a:t> (correlation between features) in the data</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 It assumes that the data is linearly separable, which may not be the case for some datasets</a:t>
            </a:r>
            <a:r>
              <a:rPr lang="en-US" sz="22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200" dirty="0" smtClean="0">
                <a:solidFill>
                  <a:srgbClr val="0D0D0D"/>
                </a:solidFill>
                <a:latin typeface="Times New Roman" pitchFamily="18" charset="0"/>
                <a:cs typeface="Times New Roman" pitchFamily="18" charset="0"/>
              </a:rPr>
              <a:t>It may not perform well in high-dimensional feature spaces.</a:t>
            </a:r>
            <a:endParaRPr lang="en-US" sz="2200" dirty="0" smtClean="0">
              <a:solidFill>
                <a:srgbClr val="0D0D0D"/>
              </a:solidFill>
              <a:latin typeface="Times New Roman" pitchFamily="18" charset="0"/>
              <a:cs typeface="Times New Roman" pitchFamily="18" charset="0"/>
            </a:endParaRPr>
          </a:p>
          <a:p>
            <a:pPr algn="just"/>
            <a:r>
              <a:rPr lang="en-US" sz="2000" dirty="0" smtClean="0">
                <a:solidFill>
                  <a:srgbClr val="0D0D0D"/>
                </a:solidFill>
                <a:latin typeface="Times New Roman" pitchFamily="18" charset="0"/>
                <a:cs typeface="Times New Roman" pitchFamily="18" charset="0"/>
              </a:rPr>
              <a:t/>
            </a:r>
            <a:br>
              <a:rPr lang="en-US" sz="2000" dirty="0" smtClean="0">
                <a:solidFill>
                  <a:srgbClr val="0D0D0D"/>
                </a:solidFill>
                <a:latin typeface="Times New Roman" pitchFamily="18" charset="0"/>
                <a:cs typeface="Times New Roman" pitchFamily="18" charset="0"/>
              </a:rPr>
            </a:br>
            <a:endParaRPr lang="en-US" sz="2000" dirty="0" smtClean="0">
              <a:solidFill>
                <a:srgbClr val="0D0D0D"/>
              </a:solidFill>
              <a:latin typeface="Times New Roman" pitchFamily="18" charset="0"/>
              <a:cs typeface="Times New Roman" pitchFamily="18" charset="0"/>
            </a:endParaRPr>
          </a:p>
          <a:p>
            <a:pPr algn="just"/>
            <a:r>
              <a:rPr lang="en-US" sz="2000" dirty="0" smtClean="0">
                <a:solidFill>
                  <a:srgbClr val="0D0D0D"/>
                </a:solidFill>
                <a:latin typeface="Times New Roman" pitchFamily="18" charset="0"/>
                <a:cs typeface="Times New Roman" pitchFamily="18" charset="0"/>
              </a:rPr>
              <a:t/>
            </a:r>
            <a:br>
              <a:rPr lang="en-US" sz="2000" dirty="0" smtClean="0">
                <a:solidFill>
                  <a:srgbClr val="0D0D0D"/>
                </a:solidFill>
                <a:latin typeface="Times New Roman" pitchFamily="18" charset="0"/>
                <a:cs typeface="Times New Roman" pitchFamily="18" charset="0"/>
              </a:rPr>
            </a:br>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53250"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fontAlgn="base"/>
            <a:r>
              <a:rPr lang="en-US" sz="3600" dirty="0" smtClean="0">
                <a:solidFill>
                  <a:srgbClr val="0D0D0D"/>
                </a:solidFill>
                <a:latin typeface="Times New Roman" pitchFamily="18" charset="0"/>
                <a:cs typeface="Times New Roman" pitchFamily="18" charset="0"/>
              </a:rPr>
              <a:t>Linear Discriminant Analysis</a:t>
            </a:r>
          </a:p>
          <a:p>
            <a:pPr algn="just"/>
            <a:r>
              <a:rPr lang="en-IN" sz="2000" dirty="0" smtClean="0">
                <a:solidFill>
                  <a:srgbClr val="0D0D0D"/>
                </a:solidFill>
                <a:latin typeface="Times New Roman" pitchFamily="18" charset="0"/>
                <a:cs typeface="Times New Roman" pitchFamily="18" charset="0"/>
              </a:rPr>
              <a:t> </a:t>
            </a:r>
            <a:r>
              <a:rPr lang="en-IN"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Extensions </a:t>
            </a:r>
            <a:r>
              <a:rPr lang="en-US" sz="2000" dirty="0" smtClean="0">
                <a:solidFill>
                  <a:srgbClr val="0D0D0D"/>
                </a:solidFill>
                <a:latin typeface="Times New Roman" pitchFamily="18" charset="0"/>
                <a:cs typeface="Times New Roman" pitchFamily="18" charset="0"/>
              </a:rPr>
              <a:t>to LDA: </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Quadratic Discriminant Analysis (QDA): Each class uses its own estimate of variance (or covariance when there are multiple input variables).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Flexible Discriminant Analysis (FDA): Where non-linear combinations of inputs are used such as </a:t>
            </a:r>
            <a:r>
              <a:rPr lang="en-US" sz="2000" dirty="0" err="1" smtClean="0">
                <a:solidFill>
                  <a:srgbClr val="0D0D0D"/>
                </a:solidFill>
                <a:latin typeface="Times New Roman" pitchFamily="18" charset="0"/>
                <a:cs typeface="Times New Roman" pitchFamily="18" charset="0"/>
              </a:rPr>
              <a:t>splines</a:t>
            </a:r>
            <a:r>
              <a:rPr lang="en-US" sz="20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Regularized Discriminant Analysis (RDA): Introduces regularization into the estimate of the variance (actually covariance), moderating the influence of different variables on LDA.</a:t>
            </a:r>
          </a:p>
          <a:p>
            <a:pPr algn="just"/>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  Applications-: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face Recognition</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Medical</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Customer identification</a:t>
            </a:r>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54274" r:id="rId3" imgW="13937020" imgH="5409524" progId="">
              <p:embed/>
            </p:oleObj>
          </a:graphicData>
        </a:graphic>
      </p:graphicFrame>
      <p:sp>
        <p:nvSpPr>
          <p:cNvPr id="7" name="Subtitle 6"/>
          <p:cNvSpPr>
            <a:spLocks noGrp="1"/>
          </p:cNvSpPr>
          <p:nvPr>
            <p:ph type="subTitle" idx="1"/>
          </p:nvPr>
        </p:nvSpPr>
        <p:spPr>
          <a:xfrm>
            <a:off x="152400" y="838200"/>
            <a:ext cx="8763000" cy="5715000"/>
          </a:xfrm>
        </p:spPr>
        <p:txBody>
          <a:bodyPr>
            <a:normAutofit lnSpcReduction="10000"/>
          </a:bodyPr>
          <a:lstStyle/>
          <a:p>
            <a:pPr algn="l"/>
            <a:r>
              <a:rPr lang="en-IN" sz="3600" dirty="0" smtClean="0"/>
              <a:t>Kernel PCA-:</a:t>
            </a:r>
            <a:endParaRPr lang="en-IN" sz="3600" dirty="0" smtClean="0"/>
          </a:p>
          <a:p>
            <a:pPr algn="just">
              <a:buFont typeface="Arial" pitchFamily="34" charset="0"/>
              <a:buChar char="•"/>
            </a:pPr>
            <a:r>
              <a:rPr lang="en-IN" sz="2000" dirty="0" smtClean="0"/>
              <a:t> </a:t>
            </a:r>
            <a:r>
              <a:rPr lang="en-US" sz="2000" dirty="0" smtClean="0">
                <a:solidFill>
                  <a:srgbClr val="0D0D0D"/>
                </a:solidFill>
                <a:latin typeface="Times New Roman" pitchFamily="18" charset="0"/>
                <a:cs typeface="Times New Roman" pitchFamily="18" charset="0"/>
              </a:rPr>
              <a:t>T</a:t>
            </a:r>
            <a:r>
              <a:rPr lang="en-US" sz="2000" dirty="0" smtClean="0">
                <a:solidFill>
                  <a:srgbClr val="0D0D0D"/>
                </a:solidFill>
                <a:latin typeface="Times New Roman" pitchFamily="18" charset="0"/>
                <a:cs typeface="Times New Roman" pitchFamily="18" charset="0"/>
              </a:rPr>
              <a:t>he </a:t>
            </a:r>
            <a:r>
              <a:rPr lang="en-US" sz="2000" dirty="0" smtClean="0">
                <a:solidFill>
                  <a:srgbClr val="0D0D0D"/>
                </a:solidFill>
                <a:latin typeface="Times New Roman" pitchFamily="18" charset="0"/>
                <a:cs typeface="Times New Roman" pitchFamily="18" charset="0"/>
              </a:rPr>
              <a:t>kernel function can be defined as the dot product of two three-dimensional vectors</a:t>
            </a:r>
            <a:r>
              <a:rPr lang="en-US" sz="20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it is</a:t>
            </a:r>
            <a:r>
              <a:rPr lang="en-US" sz="2000" dirty="0" smtClean="0">
                <a:solidFill>
                  <a:srgbClr val="0D0D0D"/>
                </a:solidFill>
                <a:latin typeface="Times New Roman" pitchFamily="18" charset="0"/>
                <a:cs typeface="Times New Roman" pitchFamily="18" charset="0"/>
              </a:rPr>
              <a:t> a function that we use to transform the original data into a higher-dimensional space where it becomes linearly separable.</a:t>
            </a:r>
          </a:p>
          <a:p>
            <a:pPr algn="just">
              <a:buFont typeface="Arial" pitchFamily="34" charset="0"/>
              <a:buChar char="•"/>
            </a:pPr>
            <a:r>
              <a:rPr lang="en-IN" sz="2000" dirty="0" smtClean="0">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PCA is a linear method which are linearly separable, but if we use it to non-linear datasets, we might get a result which may not be the optimal dimensionality reduction. Kernel PCA uses a kernel function to project dataset into a higher dimensional feature space, where it is linearly separable.</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Kernel Principal Component Analysis (KPCA) is a technique used in machine learning for nonlinear dimensionality reduction. </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It is an extension of the classical Principal Component Analysis (PCA) algorithm, which is a linear method that identifies the most significant features or components of a dataset. </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One of the advantages of KPCA over traditional PCA is that it can handle nonlinear relationships between the input features, which can be useful for tasks such as image or speech recognition.</a:t>
            </a:r>
            <a:endParaRPr lang="en-IN" sz="2000" dirty="0">
              <a:solidFill>
                <a:srgbClr val="0D0D0D"/>
              </a:solidFill>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2050" r:id="rId3" imgW="13937020" imgH="5409524" progId="">
              <p:embed/>
            </p:oleObj>
          </a:graphicData>
        </a:graphic>
      </p:graphicFrame>
      <p:sp>
        <p:nvSpPr>
          <p:cNvPr id="7" name="Subtitle 6"/>
          <p:cNvSpPr>
            <a:spLocks noGrp="1"/>
          </p:cNvSpPr>
          <p:nvPr>
            <p:ph type="subTitle" idx="1"/>
          </p:nvPr>
        </p:nvSpPr>
        <p:spPr>
          <a:xfrm>
            <a:off x="152400" y="838200"/>
            <a:ext cx="8763000" cy="6019800"/>
          </a:xfrm>
        </p:spPr>
        <p:txBody>
          <a:bodyPr/>
          <a:lstStyle/>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Dimensionality reduction is defined as a method of reducing variables in a training dataset used to develop machine learning models.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It is a process of converting a data set having vast dimensions into a data set with lesser dimensions.</a:t>
            </a:r>
          </a:p>
          <a:p>
            <a:pPr algn="just">
              <a:buFont typeface="Arial" pitchFamily="34" charset="0"/>
              <a:buChar char="•"/>
            </a:pPr>
            <a:r>
              <a:rPr lang="en-IN" sz="2000" dirty="0" smtClean="0">
                <a:solidFill>
                  <a:schemeClr val="tx2">
                    <a:lumMod val="50000"/>
                  </a:schemeClr>
                </a:solidFill>
                <a:latin typeface="Times New Roman" pitchFamily="18" charset="0"/>
                <a:ea typeface="+mj-ea"/>
                <a:cs typeface="Times New Roman" pitchFamily="18" charset="0"/>
              </a:rPr>
              <a:t>  EX-:</a:t>
            </a:r>
          </a:p>
          <a:p>
            <a:pPr algn="just"/>
            <a:r>
              <a:rPr lang="en-IN" sz="2000" dirty="0" smtClean="0">
                <a:solidFill>
                  <a:schemeClr val="tx2">
                    <a:lumMod val="50000"/>
                  </a:schemeClr>
                </a:solidFill>
                <a:latin typeface="Times New Roman" pitchFamily="18" charset="0"/>
                <a:ea typeface="+mj-ea"/>
                <a:cs typeface="Times New Roman" pitchFamily="18" charset="0"/>
              </a:rPr>
              <a:t>      </a:t>
            </a:r>
            <a:r>
              <a:rPr lang="en-US" sz="2000" dirty="0" smtClean="0">
                <a:solidFill>
                  <a:schemeClr val="tx2">
                    <a:lumMod val="50000"/>
                  </a:schemeClr>
                </a:solidFill>
                <a:latin typeface="Times New Roman" pitchFamily="18" charset="0"/>
                <a:ea typeface="+mj-ea"/>
                <a:cs typeface="Times New Roman" pitchFamily="18" charset="0"/>
              </a:rPr>
              <a:t>Consider the following example-</a:t>
            </a:r>
          </a:p>
          <a:p>
            <a:pPr algn="just"/>
            <a:r>
              <a:rPr lang="en-US" sz="2000" dirty="0" smtClean="0">
                <a:solidFill>
                  <a:schemeClr val="tx2">
                    <a:lumMod val="50000"/>
                  </a:schemeClr>
                </a:solidFill>
                <a:latin typeface="Times New Roman" pitchFamily="18" charset="0"/>
                <a:ea typeface="+mj-ea"/>
                <a:cs typeface="Times New Roman" pitchFamily="18" charset="0"/>
              </a:rPr>
              <a:t>   The following graph shows two dimensions x1 and x2.</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x1 represents the measurement of several objects in cm.</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x2 represents the measurement of several objects in inches.</a:t>
            </a:r>
          </a:p>
          <a:p>
            <a:pPr algn="just">
              <a:buFont typeface="Arial" pitchFamily="34" charset="0"/>
              <a:buChar char="•"/>
            </a:pPr>
            <a:endParaRPr lang="en-IN" sz="2000" dirty="0" smtClean="0">
              <a:solidFill>
                <a:schemeClr val="tx2">
                  <a:lumMod val="50000"/>
                </a:schemeClr>
              </a:solidFill>
              <a:latin typeface="Times New Roman" pitchFamily="18" charset="0"/>
              <a:ea typeface="+mj-ea"/>
              <a:cs typeface="Times New Roman" pitchFamily="18" charset="0"/>
            </a:endParaRPr>
          </a:p>
          <a:p>
            <a:pPr algn="l"/>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pic>
        <p:nvPicPr>
          <p:cNvPr id="5" name="Picture 4"/>
          <p:cNvPicPr>
            <a:picLocks noChangeAspect="1"/>
          </p:cNvPicPr>
          <p:nvPr/>
        </p:nvPicPr>
        <p:blipFill>
          <a:blip r:embed="rId4"/>
          <a:stretch>
            <a:fillRect/>
          </a:stretch>
        </p:blipFill>
        <p:spPr>
          <a:xfrm>
            <a:off x="3352800" y="4073926"/>
            <a:ext cx="3601022" cy="2784074"/>
          </a:xfrm>
          <a:prstGeom prst="rect">
            <a:avLst/>
          </a:prstGeom>
        </p:spPr>
      </p:pic>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29698"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lvl="0" algn="l">
              <a:lnSpc>
                <a:spcPct val="90000"/>
              </a:lnSpc>
              <a:spcBef>
                <a:spcPts val="1000"/>
              </a:spcBef>
            </a:pPr>
            <a:r>
              <a:rPr lang="en-US" sz="2000" b="1" dirty="0" smtClean="0">
                <a:solidFill>
                  <a:prstClr val="black"/>
                </a:solidFill>
              </a:rPr>
              <a:t>In machine learning,</a:t>
            </a:r>
            <a:endParaRPr lang="en-US" sz="2000" dirty="0" smtClean="0">
              <a:solidFill>
                <a:prstClr val="black"/>
              </a:solidFill>
            </a:endParaRPr>
          </a:p>
          <a:p>
            <a:pPr marL="447675" lvl="0" indent="-265113" algn="l">
              <a:lnSpc>
                <a:spcPct val="90000"/>
              </a:lnSpc>
              <a:spcBef>
                <a:spcPts val="1000"/>
              </a:spcBef>
              <a:buFont typeface="Arial" panose="020B0604020202020204" pitchFamily="34" charset="0"/>
              <a:buChar char="•"/>
            </a:pPr>
            <a:r>
              <a:rPr lang="en-US" sz="2000" dirty="0" smtClean="0">
                <a:solidFill>
                  <a:prstClr val="black"/>
                </a:solidFill>
              </a:rPr>
              <a:t>Using both these dimensions convey similar information.</a:t>
            </a:r>
          </a:p>
          <a:p>
            <a:pPr marL="447675" lvl="0" indent="-265113" algn="l">
              <a:lnSpc>
                <a:spcPct val="90000"/>
              </a:lnSpc>
              <a:spcBef>
                <a:spcPts val="1000"/>
              </a:spcBef>
              <a:buFont typeface="Arial" panose="020B0604020202020204" pitchFamily="34" charset="0"/>
              <a:buChar char="•"/>
            </a:pPr>
            <a:r>
              <a:rPr lang="en-US" sz="2000" dirty="0" smtClean="0">
                <a:solidFill>
                  <a:prstClr val="black"/>
                </a:solidFill>
              </a:rPr>
              <a:t>Also, they introduce a lot of noise in the system.</a:t>
            </a:r>
          </a:p>
          <a:p>
            <a:pPr marL="447675" lvl="0" indent="-265113" algn="l">
              <a:lnSpc>
                <a:spcPct val="90000"/>
              </a:lnSpc>
              <a:spcBef>
                <a:spcPts val="1000"/>
              </a:spcBef>
              <a:buFont typeface="Arial" panose="020B0604020202020204" pitchFamily="34" charset="0"/>
              <a:buChar char="•"/>
            </a:pPr>
            <a:r>
              <a:rPr lang="en-US" sz="2000" dirty="0" smtClean="0">
                <a:solidFill>
                  <a:prstClr val="black"/>
                </a:solidFill>
              </a:rPr>
              <a:t>So, it is better to use just one dimension.</a:t>
            </a:r>
          </a:p>
          <a:p>
            <a:pPr lvl="0" algn="l">
              <a:lnSpc>
                <a:spcPct val="90000"/>
              </a:lnSpc>
              <a:spcBef>
                <a:spcPts val="1000"/>
              </a:spcBef>
            </a:pPr>
            <a:endParaRPr lang="en-US" sz="2000" dirty="0" smtClean="0">
              <a:solidFill>
                <a:prstClr val="black"/>
              </a:solidFill>
            </a:endParaRPr>
          </a:p>
          <a:p>
            <a:pPr lvl="0" algn="l">
              <a:lnSpc>
                <a:spcPct val="90000"/>
              </a:lnSpc>
              <a:spcBef>
                <a:spcPts val="1000"/>
              </a:spcBef>
            </a:pPr>
            <a:r>
              <a:rPr lang="en-US" sz="2000" b="1" dirty="0" smtClean="0">
                <a:solidFill>
                  <a:prstClr val="black"/>
                </a:solidFill>
              </a:rPr>
              <a:t>Using dimension reduction techniques-</a:t>
            </a:r>
          </a:p>
          <a:p>
            <a:pPr marL="447675" lvl="0" indent="-265113" algn="l">
              <a:lnSpc>
                <a:spcPct val="90000"/>
              </a:lnSpc>
              <a:spcBef>
                <a:spcPts val="1000"/>
              </a:spcBef>
              <a:buFont typeface="Arial" panose="020B0604020202020204" pitchFamily="34" charset="0"/>
              <a:buChar char="•"/>
            </a:pPr>
            <a:r>
              <a:rPr lang="en-US" sz="2000" dirty="0" smtClean="0">
                <a:solidFill>
                  <a:prstClr val="black"/>
                </a:solidFill>
              </a:rPr>
              <a:t>We convert the dimensions of data from 2 dimensions (x1 and x2) to 1 dimension (z1).</a:t>
            </a:r>
          </a:p>
          <a:p>
            <a:pPr marL="447675" lvl="0" indent="-265113" algn="l">
              <a:lnSpc>
                <a:spcPct val="90000"/>
              </a:lnSpc>
              <a:spcBef>
                <a:spcPts val="1000"/>
              </a:spcBef>
              <a:buFont typeface="Arial" panose="020B0604020202020204" pitchFamily="34" charset="0"/>
              <a:buChar char="•"/>
            </a:pPr>
            <a:r>
              <a:rPr lang="en-US" sz="2000" dirty="0" smtClean="0">
                <a:solidFill>
                  <a:prstClr val="black"/>
                </a:solidFill>
              </a:rPr>
              <a:t>It makes the data relatively easier to explain.</a:t>
            </a:r>
          </a:p>
          <a:p>
            <a:pPr algn="l"/>
            <a:endParaRPr lang="en-IN" dirty="0" smtClean="0"/>
          </a:p>
          <a:p>
            <a:pPr algn="l"/>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pic>
        <p:nvPicPr>
          <p:cNvPr id="5" name="Picture 4"/>
          <p:cNvPicPr>
            <a:picLocks noChangeAspect="1"/>
          </p:cNvPicPr>
          <p:nvPr/>
        </p:nvPicPr>
        <p:blipFill>
          <a:blip r:embed="rId4"/>
          <a:stretch>
            <a:fillRect/>
          </a:stretch>
        </p:blipFill>
        <p:spPr>
          <a:xfrm>
            <a:off x="1828800" y="4876800"/>
            <a:ext cx="3167253" cy="666215"/>
          </a:xfrm>
          <a:prstGeom prst="rect">
            <a:avLst/>
          </a:prstGeom>
        </p:spPr>
      </p:pic>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0962"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just">
              <a:buFont typeface="Arial" pitchFamily="34" charset="0"/>
              <a:buChar char="•"/>
            </a:pPr>
            <a:r>
              <a:rPr lang="en-IN" sz="2000" dirty="0" smtClean="0">
                <a:latin typeface="Times New Roman" pitchFamily="18" charset="0"/>
                <a:cs typeface="Times New Roman" pitchFamily="18" charset="0"/>
              </a:rPr>
              <a:t> </a:t>
            </a:r>
            <a:r>
              <a:rPr lang="en-IN" sz="2000" dirty="0" smtClean="0">
                <a:solidFill>
                  <a:srgbClr val="0D0D0D"/>
                </a:solidFill>
                <a:latin typeface="Times New Roman" pitchFamily="18" charset="0"/>
                <a:cs typeface="Times New Roman" pitchFamily="18" charset="0"/>
              </a:rPr>
              <a:t>It also used in statistics </a:t>
            </a:r>
            <a:r>
              <a:rPr lang="en-US" sz="2000" dirty="0" smtClean="0">
                <a:solidFill>
                  <a:srgbClr val="0D0D0D"/>
                </a:solidFill>
                <a:latin typeface="Times New Roman" pitchFamily="18" charset="0"/>
                <a:cs typeface="Times New Roman" pitchFamily="18" charset="0"/>
              </a:rPr>
              <a:t>to reduce the number of features or variables under consideration, while still preserving the essential information present in the data. </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This is particularly useful when dealing with datasets with a large number of features, as it can help in simplifying models, reducing computational costs, and often improving generalization performance.</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When performing dimensionality reduction, it's important to understand some statistics of the dataset to make informed decisions about which techniques to apply and how they might affect the data.</a:t>
            </a:r>
          </a:p>
          <a:p>
            <a:r>
              <a:rPr lang="en-US" sz="2800" dirty="0" smtClean="0">
                <a:solidFill>
                  <a:srgbClr val="0D0D0D"/>
                </a:solidFill>
                <a:latin typeface="Showcard Gothic" pitchFamily="82" charset="0"/>
              </a:rPr>
              <a:t>            Benefits-:</a:t>
            </a:r>
          </a:p>
          <a:p>
            <a:pPr algn="just">
              <a:lnSpc>
                <a:spcPct val="110000"/>
              </a:lnSpc>
              <a:buFont typeface="Arial" pitchFamily="34" charset="0"/>
              <a:buChar char="•"/>
            </a:pPr>
            <a:r>
              <a:rPr lang="en-US" sz="2000" dirty="0" smtClean="0">
                <a:solidFill>
                  <a:srgbClr val="0D0D0D"/>
                </a:solidFill>
                <a:latin typeface="Times New Roman" pitchFamily="18" charset="0"/>
                <a:cs typeface="Times New Roman" pitchFamily="18" charset="0"/>
              </a:rPr>
              <a:t>Dimension reduction offers several benefits such as-</a:t>
            </a:r>
          </a:p>
          <a:p>
            <a:pPr algn="just">
              <a:lnSpc>
                <a:spcPct val="110000"/>
              </a:lnSpc>
              <a:buFont typeface="Arial" pitchFamily="34" charset="0"/>
              <a:buChar char="•"/>
            </a:pPr>
            <a:r>
              <a:rPr lang="en-US" sz="2000" dirty="0" smtClean="0">
                <a:solidFill>
                  <a:srgbClr val="0D0D0D"/>
                </a:solidFill>
                <a:latin typeface="Times New Roman" pitchFamily="18" charset="0"/>
                <a:cs typeface="Times New Roman" pitchFamily="18" charset="0"/>
              </a:rPr>
              <a:t>It compresses the data and thus reduces the storage space requirements.</a:t>
            </a:r>
          </a:p>
          <a:p>
            <a:pPr algn="just">
              <a:lnSpc>
                <a:spcPct val="110000"/>
              </a:lnSpc>
              <a:buFont typeface="Arial" pitchFamily="34" charset="0"/>
              <a:buChar char="•"/>
            </a:pPr>
            <a:r>
              <a:rPr lang="en-US" sz="2000" dirty="0" smtClean="0">
                <a:solidFill>
                  <a:srgbClr val="0D0D0D"/>
                </a:solidFill>
                <a:latin typeface="Times New Roman" pitchFamily="18" charset="0"/>
                <a:cs typeface="Times New Roman" pitchFamily="18" charset="0"/>
              </a:rPr>
              <a:t>It reduces the time required for computation since less dimensions require less computation.</a:t>
            </a:r>
          </a:p>
          <a:p>
            <a:pPr algn="just">
              <a:lnSpc>
                <a:spcPct val="110000"/>
              </a:lnSpc>
              <a:buFont typeface="Arial" pitchFamily="34" charset="0"/>
              <a:buChar char="•"/>
            </a:pPr>
            <a:r>
              <a:rPr lang="en-US" sz="2000" dirty="0" smtClean="0">
                <a:solidFill>
                  <a:srgbClr val="0D0D0D"/>
                </a:solidFill>
                <a:latin typeface="Times New Roman" pitchFamily="18" charset="0"/>
                <a:cs typeface="Times New Roman" pitchFamily="18" charset="0"/>
              </a:rPr>
              <a:t>It eliminates the redundant features.</a:t>
            </a:r>
          </a:p>
          <a:p>
            <a:pPr algn="just">
              <a:lnSpc>
                <a:spcPct val="110000"/>
              </a:lnSpc>
              <a:buFont typeface="Arial" pitchFamily="34" charset="0"/>
              <a:buChar char="•"/>
            </a:pPr>
            <a:r>
              <a:rPr lang="en-US" sz="2000" dirty="0" smtClean="0">
                <a:solidFill>
                  <a:srgbClr val="0D0D0D"/>
                </a:solidFill>
                <a:latin typeface="Times New Roman" pitchFamily="18" charset="0"/>
                <a:cs typeface="Times New Roman" pitchFamily="18" charset="0"/>
              </a:rPr>
              <a:t>It improves the model performance.</a:t>
            </a:r>
          </a:p>
          <a:p>
            <a:pPr algn="l">
              <a:buFont typeface="Arial" pitchFamily="34" charset="0"/>
              <a:buChar char="•"/>
            </a:pPr>
            <a:endParaRPr lang="en-IN" sz="2000" dirty="0" smtClean="0"/>
          </a:p>
          <a:p>
            <a:pPr algn="l"/>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3010"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fontScale="92500" lnSpcReduction="20000"/>
          </a:bodyPr>
          <a:lstStyle/>
          <a:p>
            <a:pPr algn="l"/>
            <a:r>
              <a:rPr lang="en-IN" dirty="0" smtClean="0"/>
              <a:t>Statistics of Dataset-: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When considering the statistics of a dataset, there are several key metrics and characteristics that are commonly examined to gain insights into the data. </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These statistics can vary depending on the type of data (e.g., numerical, categorical) and the specific goals of the analysis, but here are some of the most fundamental statistics often explored:</a:t>
            </a:r>
          </a:p>
          <a:p>
            <a:pPr algn="just">
              <a:lnSpc>
                <a:spcPct val="150000"/>
              </a:lnSpc>
            </a:pPr>
            <a:r>
              <a:rPr lang="en-US" sz="2000" dirty="0" smtClean="0">
                <a:solidFill>
                  <a:srgbClr val="0D0D0D"/>
                </a:solidFill>
                <a:latin typeface="Times New Roman" pitchFamily="18" charset="0"/>
                <a:cs typeface="Times New Roman" pitchFamily="18" charset="0"/>
              </a:rPr>
              <a:t>1. Descriptive Statistics:</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Mean: The average value of the data points in each feature.</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Median: The middle value of the dataset when it's sorted in ascending order.</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Mode: The most frequent value(s) in the dataset.</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Range: The difference between the maximum and minimum values.</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Standard Deviation: A measure of the dispersion or spread of the data points around the mean.</a:t>
            </a:r>
          </a:p>
          <a:p>
            <a:pPr algn="just">
              <a:lnSpc>
                <a:spcPct val="150000"/>
              </a:lnSpc>
              <a:buFont typeface="Arial" pitchFamily="34" charset="0"/>
              <a:buChar char="•"/>
            </a:pPr>
            <a:r>
              <a:rPr lang="en-US" sz="2000" dirty="0" smtClean="0">
                <a:solidFill>
                  <a:srgbClr val="0D0D0D"/>
                </a:solidFill>
                <a:latin typeface="Times New Roman" pitchFamily="18" charset="0"/>
                <a:cs typeface="Times New Roman" pitchFamily="18" charset="0"/>
              </a:rPr>
              <a:t>Variance: The average of the squared differences from the mean.</a:t>
            </a: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4034"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lnSpcReduction="10000"/>
          </a:bodyPr>
          <a:lstStyle/>
          <a:p>
            <a:pPr algn="l"/>
            <a:r>
              <a:rPr lang="en-IN" dirty="0" smtClean="0"/>
              <a:t>Statistics of Dataset-:</a:t>
            </a:r>
          </a:p>
          <a:p>
            <a:pPr algn="just"/>
            <a:r>
              <a:rPr lang="en-US" sz="2000" dirty="0" smtClean="0">
                <a:solidFill>
                  <a:srgbClr val="0D0D0D"/>
                </a:solidFill>
                <a:latin typeface="Times New Roman" pitchFamily="18" charset="0"/>
                <a:cs typeface="Times New Roman" pitchFamily="18" charset="0"/>
              </a:rPr>
              <a:t>2. Quartiles and Percentiles: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Quartiles: Values that divide the dataset into four equal parts.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Percentiles: Values that divide the dataset into hundred equal parts, often used to understand the distribution of data.</a:t>
            </a:r>
          </a:p>
          <a:p>
            <a:pPr algn="just"/>
            <a:r>
              <a:rPr lang="en-US" sz="2000" dirty="0" smtClean="0">
                <a:solidFill>
                  <a:srgbClr val="0D0D0D"/>
                </a:solidFill>
                <a:latin typeface="Times New Roman" pitchFamily="18" charset="0"/>
                <a:cs typeface="Times New Roman" pitchFamily="18" charset="0"/>
              </a:rPr>
              <a:t>3. Correlation:</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Correlation Coefficients: Measures the strength and direction of the linear relationship between pairs of features. Commonly used coefficients include Pearson correlation coefficient for numerical data and Spearman correlation coefficient for ordinal or non-linear data.</a:t>
            </a:r>
          </a:p>
          <a:p>
            <a:pPr algn="just"/>
            <a:r>
              <a:rPr lang="en-US" sz="2000" dirty="0" smtClean="0">
                <a:solidFill>
                  <a:srgbClr val="0D0D0D"/>
                </a:solidFill>
                <a:latin typeface="Times New Roman" pitchFamily="18" charset="0"/>
                <a:cs typeface="Times New Roman" pitchFamily="18" charset="0"/>
              </a:rPr>
              <a:t>4. Distribution:</a:t>
            </a:r>
          </a:p>
          <a:p>
            <a:pPr algn="just"/>
            <a:r>
              <a:rPr lang="en-US" sz="2000" dirty="0" smtClean="0">
                <a:solidFill>
                  <a:srgbClr val="0D0D0D"/>
                </a:solidFill>
                <a:latin typeface="Times New Roman" pitchFamily="18" charset="0"/>
                <a:cs typeface="Times New Roman" pitchFamily="18" charset="0"/>
              </a:rPr>
              <a:t>Histograms: Visual representation of the frequency distribution of numerical data.</a:t>
            </a:r>
          </a:p>
          <a:p>
            <a:pPr algn="just"/>
            <a:r>
              <a:rPr lang="en-US" sz="2000" dirty="0" smtClean="0">
                <a:solidFill>
                  <a:srgbClr val="0D0D0D"/>
                </a:solidFill>
                <a:latin typeface="Times New Roman" pitchFamily="18" charset="0"/>
                <a:cs typeface="Times New Roman" pitchFamily="18" charset="0"/>
              </a:rPr>
              <a:t>Density Plots: Smoothed version of histograms that show the distribution of data.</a:t>
            </a:r>
          </a:p>
          <a:p>
            <a:pPr algn="just"/>
            <a:r>
              <a:rPr lang="en-US" sz="2000" dirty="0" smtClean="0">
                <a:solidFill>
                  <a:srgbClr val="0D0D0D"/>
                </a:solidFill>
                <a:latin typeface="Times New Roman" pitchFamily="18" charset="0"/>
                <a:cs typeface="Times New Roman" pitchFamily="18" charset="0"/>
              </a:rPr>
              <a:t>5. Outliers:</a:t>
            </a:r>
          </a:p>
          <a:p>
            <a:pPr algn="just"/>
            <a:r>
              <a:rPr lang="en-US" sz="2000" dirty="0" smtClean="0">
                <a:solidFill>
                  <a:srgbClr val="0D0D0D"/>
                </a:solidFill>
                <a:latin typeface="Times New Roman" pitchFamily="18" charset="0"/>
                <a:cs typeface="Times New Roman" pitchFamily="18" charset="0"/>
              </a:rPr>
              <a:t>Identification and analysis of outliers, which are data points that significantly differ from other observations and may have a disproportionate influence on statistical analysis.</a:t>
            </a:r>
          </a:p>
          <a:p>
            <a:pPr algn="just"/>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1986"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endParaRPr lang="en-IN" dirty="0" smtClean="0"/>
          </a:p>
          <a:p>
            <a:pPr algn="l"/>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
        <p:nvSpPr>
          <p:cNvPr id="6" name="TextBox 5"/>
          <p:cNvSpPr txBox="1"/>
          <p:nvPr/>
        </p:nvSpPr>
        <p:spPr>
          <a:xfrm>
            <a:off x="304800" y="1066800"/>
            <a:ext cx="8153400" cy="4985980"/>
          </a:xfrm>
          <a:prstGeom prst="rect">
            <a:avLst/>
          </a:prstGeom>
          <a:noFill/>
        </p:spPr>
        <p:txBody>
          <a:bodyPr wrap="square" rtlCol="0">
            <a:spAutoFit/>
          </a:bodyPr>
          <a:lstStyle/>
          <a:p>
            <a:r>
              <a:rPr lang="en-US" dirty="0" smtClean="0"/>
              <a:t>Some key statistics that are commonly considered:</a:t>
            </a:r>
          </a:p>
          <a:p>
            <a:pPr algn="just"/>
            <a:r>
              <a:rPr lang="en-US" dirty="0" smtClean="0"/>
              <a:t> </a:t>
            </a:r>
            <a:r>
              <a:rPr lang="en-US" sz="2000" b="1" dirty="0" smtClean="0"/>
              <a:t>Number of Features</a:t>
            </a:r>
            <a:r>
              <a:rPr lang="en-US" sz="2000" dirty="0" smtClean="0"/>
              <a:t>: This refers to the total number of variables or dimensions present in the dataset. It's essential to know the initial dimensionality before applying any dimensionality reduction techniques.</a:t>
            </a:r>
          </a:p>
          <a:p>
            <a:pPr algn="just"/>
            <a:r>
              <a:rPr lang="en-US" sz="2000" b="1" dirty="0" smtClean="0"/>
              <a:t>Mean and Standard Deviation</a:t>
            </a:r>
            <a:r>
              <a:rPr lang="en-US" sz="2000" dirty="0" smtClean="0"/>
              <a:t>: Understanding the mean and standard deviation of each feature can give approaching into the distribution of the data. Features with low variance may not contribute much to the dataset's information and might be candidates (features) for removal.</a:t>
            </a:r>
          </a:p>
          <a:p>
            <a:pPr algn="just"/>
            <a:r>
              <a:rPr lang="en-US" sz="2000" b="1" dirty="0" smtClean="0"/>
              <a:t>Correlation</a:t>
            </a:r>
            <a:r>
              <a:rPr lang="en-US" sz="2000" dirty="0" smtClean="0"/>
              <a:t>: Analyzing the correlation between features can help identify redundant or highly correlated features. High correlation between features indicates that they might be capturing similar information, which can be a good candidate for dimensionality reduction.</a:t>
            </a:r>
          </a:p>
          <a:p>
            <a:pPr algn="just">
              <a:buFont typeface="Arial" pitchFamily="34" charset="0"/>
              <a:buChar char="•"/>
            </a:pPr>
            <a:r>
              <a:rPr lang="en-US" dirty="0" smtClean="0"/>
              <a:t> </a:t>
            </a:r>
            <a:r>
              <a:rPr lang="en-US" sz="2000" dirty="0" smtClean="0"/>
              <a:t>Explained Variance: For techniques like Principal Component Analysis (PCA), it's important to understand how much variance in the data is explained by each principal component. This can guide the selection of the number of components to retain.</a:t>
            </a:r>
            <a:endParaRPr lang="en-US" sz="2000"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6082"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IN" dirty="0" smtClean="0"/>
              <a:t>Dimension Reduction Techniques-:</a:t>
            </a:r>
          </a:p>
          <a:p>
            <a:pPr algn="l"/>
            <a:r>
              <a:rPr lang="en-US" sz="2000" dirty="0" smtClean="0">
                <a:solidFill>
                  <a:srgbClr val="0D0D0D"/>
                </a:solidFill>
                <a:latin typeface="Times New Roman" pitchFamily="18" charset="0"/>
                <a:cs typeface="Times New Roman" pitchFamily="18" charset="0"/>
              </a:rPr>
              <a:t>The two popular and well-known dimension reduction techniques are-</a:t>
            </a:r>
          </a:p>
          <a:p>
            <a:pPr algn="just"/>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pic>
        <p:nvPicPr>
          <p:cNvPr id="5" name="Picture 4"/>
          <p:cNvPicPr>
            <a:picLocks noChangeAspect="1"/>
          </p:cNvPicPr>
          <p:nvPr/>
        </p:nvPicPr>
        <p:blipFill>
          <a:blip r:embed="rId4"/>
          <a:stretch>
            <a:fillRect/>
          </a:stretch>
        </p:blipFill>
        <p:spPr>
          <a:xfrm>
            <a:off x="1220755" y="1981201"/>
            <a:ext cx="7389845" cy="2654808"/>
          </a:xfrm>
          <a:prstGeom prst="rect">
            <a:avLst/>
          </a:prstGeom>
        </p:spPr>
      </p:pic>
      <p:sp>
        <p:nvSpPr>
          <p:cNvPr id="6" name="Rectangle 5"/>
          <p:cNvSpPr/>
          <p:nvPr/>
        </p:nvSpPr>
        <p:spPr>
          <a:xfrm>
            <a:off x="838200" y="5105400"/>
            <a:ext cx="7467600" cy="646331"/>
          </a:xfrm>
          <a:prstGeom prst="rect">
            <a:avLst/>
          </a:prstGeom>
        </p:spPr>
        <p:txBody>
          <a:bodyPr wrap="square">
            <a:spAutoFit/>
          </a:bodyPr>
          <a:lstStyle/>
          <a:p>
            <a:pPr marL="804863" indent="-447675">
              <a:buFont typeface="+mj-lt"/>
              <a:buAutoNum type="arabicPeriod"/>
            </a:pPr>
            <a:r>
              <a:rPr lang="en-US" dirty="0" smtClean="0"/>
              <a:t>Principal Component Analysis (PCA)</a:t>
            </a:r>
          </a:p>
          <a:p>
            <a:pPr marL="804863" indent="-447675">
              <a:buFont typeface="+mj-lt"/>
              <a:buAutoNum type="arabicPeriod"/>
            </a:pPr>
            <a:r>
              <a:rPr lang="en-US" dirty="0" smtClean="0"/>
              <a:t>Fisher Linear Discriminant Analysis (LDA)</a:t>
            </a:r>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40348292"/>
              </p:ext>
            </p:extLst>
          </p:nvPr>
        </p:nvGraphicFramePr>
        <p:xfrm>
          <a:off x="7391400" y="85725"/>
          <a:ext cx="1676400" cy="678979"/>
        </p:xfrm>
        <a:graphic>
          <a:graphicData uri="http://schemas.openxmlformats.org/presentationml/2006/ole">
            <p:oleObj spid="_x0000_s45058" r:id="rId3" imgW="13937020" imgH="5409524" progId="">
              <p:embed/>
            </p:oleObj>
          </a:graphicData>
        </a:graphic>
      </p:graphicFrame>
      <p:sp>
        <p:nvSpPr>
          <p:cNvPr id="7" name="Subtitle 6"/>
          <p:cNvSpPr>
            <a:spLocks noGrp="1"/>
          </p:cNvSpPr>
          <p:nvPr>
            <p:ph type="subTitle" idx="1"/>
          </p:nvPr>
        </p:nvSpPr>
        <p:spPr>
          <a:xfrm>
            <a:off x="152400" y="838200"/>
            <a:ext cx="8763000" cy="5562600"/>
          </a:xfrm>
        </p:spPr>
        <p:txBody>
          <a:bodyPr>
            <a:normAutofit/>
          </a:bodyPr>
          <a:lstStyle/>
          <a:p>
            <a:pPr algn="l"/>
            <a:r>
              <a:rPr lang="en-IN" sz="3600" dirty="0" smtClean="0"/>
              <a:t>Principal Component Analysis-:</a:t>
            </a:r>
          </a:p>
          <a:p>
            <a:pPr algn="just">
              <a:buFont typeface="Arial" pitchFamily="34" charset="0"/>
              <a:buChar char="•"/>
            </a:pPr>
            <a:r>
              <a:rPr lang="en-IN" sz="2000" dirty="0" smtClean="0"/>
              <a:t> </a:t>
            </a:r>
            <a:r>
              <a:rPr lang="en-US" sz="2000" dirty="0" smtClean="0">
                <a:solidFill>
                  <a:srgbClr val="0D0D0D"/>
                </a:solidFill>
                <a:latin typeface="Times New Roman" pitchFamily="18" charset="0"/>
                <a:cs typeface="Times New Roman" pitchFamily="18" charset="0"/>
              </a:rPr>
              <a:t>Principal Component Analysis is a well-known dimension reduction technique</a:t>
            </a:r>
            <a:r>
              <a:rPr lang="en-US" sz="2000" dirty="0" smtClean="0">
                <a:solidFill>
                  <a:srgbClr val="0D0D0D"/>
                </a:solidFill>
                <a:latin typeface="Times New Roman" pitchFamily="18" charset="0"/>
                <a:cs typeface="Times New Roman" pitchFamily="18" charset="0"/>
              </a:rPr>
              <a:t>.</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 </a:t>
            </a:r>
            <a:r>
              <a:rPr lang="en-US" sz="2000" dirty="0" smtClean="0">
                <a:solidFill>
                  <a:srgbClr val="0D0D0D"/>
                </a:solidFill>
                <a:latin typeface="Times New Roman" pitchFamily="18" charset="0"/>
                <a:cs typeface="Times New Roman" pitchFamily="18" charset="0"/>
              </a:rPr>
              <a:t>PCA </a:t>
            </a:r>
            <a:r>
              <a:rPr lang="en-US" sz="2000" dirty="0" smtClean="0">
                <a:solidFill>
                  <a:srgbClr val="0D0D0D"/>
                </a:solidFill>
                <a:latin typeface="Times New Roman" pitchFamily="18" charset="0"/>
                <a:cs typeface="Times New Roman" pitchFamily="18" charset="0"/>
              </a:rPr>
              <a:t>is an </a:t>
            </a:r>
            <a:r>
              <a:rPr lang="en-US" sz="2000" dirty="0" smtClean="0">
                <a:solidFill>
                  <a:srgbClr val="0D0D0D"/>
                </a:solidFill>
                <a:latin typeface="Times New Roman" pitchFamily="18" charset="0"/>
                <a:cs typeface="Times New Roman" pitchFamily="18" charset="0"/>
              </a:rPr>
              <a:t>unsupervised </a:t>
            </a:r>
            <a:r>
              <a:rPr lang="en-US" sz="2000" dirty="0" smtClean="0">
                <a:solidFill>
                  <a:srgbClr val="0D0D0D"/>
                </a:solidFill>
                <a:latin typeface="Times New Roman" pitchFamily="18" charset="0"/>
                <a:cs typeface="Times New Roman" pitchFamily="18" charset="0"/>
              </a:rPr>
              <a:t>learning </a:t>
            </a:r>
            <a:r>
              <a:rPr lang="en-US" sz="2000" dirty="0" smtClean="0">
                <a:solidFill>
                  <a:srgbClr val="0D0D0D"/>
                </a:solidFill>
                <a:latin typeface="Times New Roman" pitchFamily="18" charset="0"/>
                <a:cs typeface="Times New Roman" pitchFamily="18" charset="0"/>
              </a:rPr>
              <a:t>method.</a:t>
            </a:r>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r>
              <a:rPr lang="en-US" sz="2000" dirty="0" smtClean="0">
                <a:solidFill>
                  <a:srgbClr val="0D0D0D"/>
                </a:solidFill>
                <a:latin typeface="Times New Roman" pitchFamily="18" charset="0"/>
                <a:cs typeface="Times New Roman" pitchFamily="18" charset="0"/>
              </a:rPr>
              <a:t>It transforms the variables into a new set of variables called as principal components.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These principal components are linear combination of original variables.</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The first principal component accounts for most of the possible variation of original data.</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The second principal component does its best to capture the variance in the data.</a:t>
            </a:r>
          </a:p>
          <a:p>
            <a:pPr algn="just">
              <a:buFont typeface="Arial" pitchFamily="34" charset="0"/>
              <a:buChar char="•"/>
            </a:pPr>
            <a:r>
              <a:rPr lang="en-US" sz="2000" dirty="0" smtClean="0">
                <a:solidFill>
                  <a:srgbClr val="0D0D0D"/>
                </a:solidFill>
                <a:latin typeface="Times New Roman" pitchFamily="18" charset="0"/>
                <a:cs typeface="Times New Roman" pitchFamily="18" charset="0"/>
              </a:rPr>
              <a:t>There can be only two principal components for a two-dimensional data set.</a:t>
            </a:r>
          </a:p>
          <a:p>
            <a:pPr algn="l">
              <a:buFont typeface="Arial" pitchFamily="34" charset="0"/>
              <a:buChar char="•"/>
            </a:pPr>
            <a:endParaRPr lang="en-IN" sz="2000" dirty="0" smtClean="0"/>
          </a:p>
          <a:p>
            <a:pPr algn="l"/>
            <a:endParaRPr lang="en-US" sz="2000" dirty="0" smtClean="0">
              <a:solidFill>
                <a:srgbClr val="0D0D0D"/>
              </a:solidFill>
              <a:latin typeface="Times New Roman" pitchFamily="18" charset="0"/>
              <a:cs typeface="Times New Roman" pitchFamily="18" charset="0"/>
            </a:endParaRPr>
          </a:p>
          <a:p>
            <a:pPr algn="just"/>
            <a:endParaRPr lang="en-US" sz="2000" dirty="0" smtClean="0">
              <a:solidFill>
                <a:srgbClr val="0D0D0D"/>
              </a:solidFill>
              <a:latin typeface="Times New Roman" pitchFamily="18" charset="0"/>
              <a:cs typeface="Times New Roman" pitchFamily="18" charset="0"/>
            </a:endParaRPr>
          </a:p>
          <a:p>
            <a:pPr algn="just">
              <a:buFont typeface="Arial" pitchFamily="34" charset="0"/>
              <a:buChar char="•"/>
            </a:pPr>
            <a:endParaRPr lang="en-IN" sz="2000" dirty="0">
              <a:latin typeface="Times New Roman" pitchFamily="18" charset="0"/>
              <a:cs typeface="Times New Roman" pitchFamily="18" charset="0"/>
            </a:endParaRPr>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a:t>
            </a:r>
            <a:endParaRPr lang="en-IN" dirty="0"/>
          </a:p>
        </p:txBody>
      </p:sp>
    </p:spTree>
    <p:extLst>
      <p:ext uri="{BB962C8B-B14F-4D97-AF65-F5344CB8AC3E}">
        <p14:creationId xmlns:p14="http://schemas.microsoft.com/office/powerpoint/2010/main" xmlns="" val="11361269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654</TotalTime>
  <Words>1528</Words>
  <Application>Microsoft Office PowerPoint</Application>
  <PresentationFormat>On-screen Show (4:3)</PresentationFormat>
  <Paragraphs>148</Paragraphs>
  <Slides>17</Slides>
  <Notes>0</Notes>
  <HiddenSlides>0</HiddenSlides>
  <MMClips>0</MMClips>
  <ScaleCrop>false</ScaleCrop>
  <HeadingPairs>
    <vt:vector size="6" baseType="variant">
      <vt:variant>
        <vt:lpstr>Theme</vt:lpstr>
      </vt:variant>
      <vt:variant>
        <vt:i4>1</vt:i4>
      </vt:variant>
      <vt:variant>
        <vt:lpstr>Embedded OLE Servers</vt:lpstr>
      </vt:variant>
      <vt:variant>
        <vt:i4>0</vt:i4>
      </vt:variant>
      <vt:variant>
        <vt:lpstr>Slide Titles</vt:lpstr>
      </vt:variant>
      <vt:variant>
        <vt:i4>17</vt:i4>
      </vt:variant>
    </vt:vector>
  </HeadingPairs>
  <TitlesOfParts>
    <vt:vector size="18" baseType="lpstr">
      <vt:lpstr>Office Theme</vt:lpstr>
      <vt:lpstr>Dimensionality Reduction</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Algebra</dc:title>
  <dc:creator>dell pc</dc:creator>
  <cp:lastModifiedBy>ADMIN</cp:lastModifiedBy>
  <cp:revision>71</cp:revision>
  <dcterms:created xsi:type="dcterms:W3CDTF">2022-07-28T15:47:02Z</dcterms:created>
  <dcterms:modified xsi:type="dcterms:W3CDTF">2024-02-25T14:50:25Z</dcterms:modified>
</cp:coreProperties>
</file>

<file path=docProps/thumbnail.jpeg>
</file>